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43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84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7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50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1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72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33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3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60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34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8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6E85-5A1A-4D14-8457-5D66D6F867E2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2CCA5-EE88-44B3-8745-24470B066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04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сообщения: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Технология проблемного обучения  в системе методов и форм обучения в высшей школе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224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946450"/>
          </a:xfrm>
        </p:spPr>
        <p:txBody>
          <a:bodyPr>
            <a:normAutofit/>
          </a:bodyPr>
          <a:lstStyle/>
          <a:p>
            <a:r>
              <a:rPr lang="ru-RU" sz="8800" dirty="0"/>
              <a:t>Спасибо за </a:t>
            </a:r>
            <a:r>
              <a:rPr lang="ru-RU" sz="8800" dirty="0" smtClean="0"/>
              <a:t>внимание!</a:t>
            </a:r>
            <a:br>
              <a:rPr lang="ru-RU" sz="8800" dirty="0" smtClean="0"/>
            </a:br>
            <a:r>
              <a:rPr lang="ru-RU" sz="6700" dirty="0" smtClean="0"/>
              <a:t>Успехов в реализации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xmlns="" val="6495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57" y="55418"/>
            <a:ext cx="4676685" cy="690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3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Проблемное обучение ( греческое </a:t>
            </a:r>
            <a:r>
              <a:rPr lang="en-US" sz="2800" dirty="0" err="1" smtClean="0"/>
              <a:t>problema</a:t>
            </a:r>
            <a:r>
              <a:rPr lang="ru-RU" sz="2800" dirty="0" smtClean="0"/>
              <a:t> -</a:t>
            </a:r>
            <a:r>
              <a:rPr lang="en-US" sz="2800" dirty="0" smtClean="0"/>
              <a:t> </a:t>
            </a:r>
            <a:r>
              <a:rPr lang="ru-RU" sz="2800" dirty="0" smtClean="0"/>
              <a:t>задача, задание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ru-RU" sz="2800" dirty="0" smtClean="0"/>
              <a:t>Этапы проблемного обучения:</a:t>
            </a:r>
          </a:p>
          <a:p>
            <a:r>
              <a:rPr lang="ru-RU" sz="2800" dirty="0" smtClean="0"/>
              <a:t>Информационные, не требующие творческой активности личности,</a:t>
            </a:r>
          </a:p>
          <a:p>
            <a:r>
              <a:rPr lang="ru-RU" sz="2800" dirty="0" smtClean="0"/>
              <a:t>Тренировочные, включающие повторения действия и контроль за успешностью выполнения</a:t>
            </a:r>
          </a:p>
          <a:p>
            <a:r>
              <a:rPr lang="ru-RU" sz="2800" dirty="0" smtClean="0"/>
              <a:t>Формы проблемного обучения:</a:t>
            </a:r>
          </a:p>
          <a:p>
            <a:r>
              <a:rPr lang="ru-RU" sz="2800" dirty="0" smtClean="0"/>
              <a:t>Проблемное изложение - преподаватель сам ставит проблему и решает её</a:t>
            </a:r>
          </a:p>
          <a:p>
            <a:r>
              <a:rPr lang="ru-RU" sz="2800" dirty="0" smtClean="0"/>
              <a:t>Совместное обучение - преподаватель ставит проблему, а решает её совместно со студентами </a:t>
            </a:r>
          </a:p>
          <a:p>
            <a:r>
              <a:rPr lang="ru-RU" sz="2800" dirty="0" smtClean="0"/>
              <a:t>Творческое обучение –студенты ставят проблему </a:t>
            </a:r>
            <a:r>
              <a:rPr lang="ru-RU" sz="2800" smtClean="0"/>
              <a:t>и решают её.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352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sha\Documents\план по картинке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-387424"/>
            <a:ext cx="6690320" cy="77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1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sha\Documents\обновление картинк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0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Проблемное обучение-это дидактический подход, учитывающий психологические закономерности самостоятельной мыслительной деятельности уч-ся</a:t>
            </a:r>
            <a:br>
              <a:rPr lang="ru-RU" sz="2800" dirty="0" smtClean="0"/>
            </a:br>
            <a:r>
              <a:rPr lang="ru-RU" sz="2800" dirty="0" smtClean="0"/>
              <a:t>Проблемная ситуация –это состояние интеллектуального затруднения уч-ся</a:t>
            </a:r>
            <a:br>
              <a:rPr lang="ru-RU" sz="2800" dirty="0" smtClean="0"/>
            </a:br>
            <a:r>
              <a:rPr lang="ru-RU" sz="2800" dirty="0" smtClean="0"/>
              <a:t>Проблема- это элемент проблемной ситуации, который вызвал затруднение: проблемный вопрос, проблемное задание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811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984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/>
              <a:t/>
            </a:r>
            <a:br>
              <a:rPr lang="ru-RU" sz="3200"/>
            </a:br>
            <a:r>
              <a:rPr lang="ru-RU" sz="2200" smtClean="0"/>
              <a:t>Методы </a:t>
            </a:r>
            <a:r>
              <a:rPr lang="ru-RU" sz="2200" dirty="0" smtClean="0"/>
              <a:t>проблемного обучения:</a:t>
            </a:r>
            <a:br>
              <a:rPr lang="ru-RU" sz="2200" dirty="0" smtClean="0"/>
            </a:br>
            <a:r>
              <a:rPr lang="ru-RU" sz="2200" dirty="0" smtClean="0"/>
              <a:t>По способу проблемных задач выделяют четыре метода:</a:t>
            </a:r>
            <a:br>
              <a:rPr lang="ru-RU" sz="2200" dirty="0" smtClean="0"/>
            </a:br>
            <a:r>
              <a:rPr lang="ru-RU" sz="2200" dirty="0" smtClean="0"/>
              <a:t>-проблемное изложение (педагог самостоятельно ставит проблему и самостоятельно решает её);</a:t>
            </a:r>
            <a:br>
              <a:rPr lang="ru-RU" sz="2200" dirty="0" smtClean="0"/>
            </a:br>
            <a:r>
              <a:rPr lang="ru-RU" sz="2200" dirty="0" smtClean="0"/>
              <a:t>-совместное обучение(педагог самостоятельно ставит проблему, а решение достигается совместно с уч-ся);</a:t>
            </a:r>
            <a:br>
              <a:rPr lang="ru-RU" sz="2200" dirty="0" smtClean="0"/>
            </a:br>
            <a:r>
              <a:rPr lang="ru-RU" sz="2200" dirty="0" smtClean="0"/>
              <a:t>-исследование (педагог ставит проблему, а решение достигается уч-ся самостоятельно);</a:t>
            </a:r>
            <a:br>
              <a:rPr lang="ru-RU" sz="2200" dirty="0" smtClean="0"/>
            </a:br>
            <a:r>
              <a:rPr lang="ru-RU" sz="2200" dirty="0" smtClean="0"/>
              <a:t>-творческое обучение (уч-ся и формулируют проблему, и находят её решение)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По способу представления проблемных ситуаций и степени активности учащихся выделяют шесть методов (</a:t>
            </a:r>
            <a:r>
              <a:rPr lang="ru-RU" sz="2200" dirty="0" err="1"/>
              <a:t>М.И.Махмутов</a:t>
            </a:r>
            <a:r>
              <a:rPr lang="ru-RU" sz="2200" dirty="0" smtClean="0"/>
              <a:t>):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метод монологического изложения;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рассуждающий </a:t>
            </a:r>
            <a:r>
              <a:rPr lang="ru-RU" sz="2200" dirty="0"/>
              <a:t>метод; диалогический метод;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эвристический </a:t>
            </a:r>
            <a:r>
              <a:rPr lang="ru-RU" sz="2200" dirty="0"/>
              <a:t>метод</a:t>
            </a:r>
            <a:r>
              <a:rPr lang="ru-RU" sz="2200" dirty="0" smtClean="0"/>
              <a:t>;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исследовательский метод</a:t>
            </a:r>
            <a:r>
              <a:rPr lang="ru-RU" sz="2200" dirty="0" smtClean="0"/>
              <a:t>;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метод программированных действий.	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32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Типы проблемных ситуаций, общих для всех предметов:</a:t>
            </a:r>
            <a:br>
              <a:rPr lang="ru-RU" sz="2800" dirty="0" smtClean="0"/>
            </a:br>
            <a:r>
              <a:rPr lang="ru-RU" sz="2800" dirty="0" smtClean="0"/>
              <a:t>Первый: студенты не знают способы решения поставленной задачи, не могут ответить на проблемный вопрос, дать объяснение новому факту в учебной или жизненной ситуации.</a:t>
            </a:r>
            <a:br>
              <a:rPr lang="ru-RU" sz="2800" dirty="0" smtClean="0"/>
            </a:br>
            <a:r>
              <a:rPr lang="ru-RU" sz="2800" dirty="0" smtClean="0"/>
              <a:t>Второй: столкновения студентов с необходимостью использовать ранее усвоенные знания в новых практических условиях .</a:t>
            </a:r>
            <a:br>
              <a:rPr lang="ru-RU" sz="2800" dirty="0" smtClean="0"/>
            </a:br>
            <a:r>
              <a:rPr lang="ru-RU" sz="2800" dirty="0" smtClean="0"/>
              <a:t>Третий: имеется противоречие между теоретически возможным путём решения задачи и практической неосуществимости выбранного способа.</a:t>
            </a:r>
            <a:br>
              <a:rPr lang="ru-RU" sz="2800" dirty="0" smtClean="0"/>
            </a:br>
            <a:r>
              <a:rPr lang="ru-RU" sz="2800" dirty="0" smtClean="0"/>
              <a:t>Четвертый: имеются противоречия между практически достигнутым результатом выполнения учебного задания и отсутствием у студентов знаний для теоретического обоснования.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9215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175"/>
            <a:ext cx="7924800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6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8661C1E-DA34-4F61-A114-A5D339DF588E}"/>
</file>

<file path=customXml/itemProps2.xml><?xml version="1.0" encoding="utf-8"?>
<ds:datastoreItem xmlns:ds="http://schemas.openxmlformats.org/officeDocument/2006/customXml" ds:itemID="{CEF8E5C8-FB43-4F4A-A040-CBC1F2A862BC}"/>
</file>

<file path=customXml/itemProps3.xml><?xml version="1.0" encoding="utf-8"?>
<ds:datastoreItem xmlns:ds="http://schemas.openxmlformats.org/officeDocument/2006/customXml" ds:itemID="{1933DAD4-D2DB-43B3-B172-E361D7A177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сообщения:</vt:lpstr>
      <vt:lpstr>Слайд 2</vt:lpstr>
      <vt:lpstr>Проблемное обучение</vt:lpstr>
      <vt:lpstr>Слайд 4</vt:lpstr>
      <vt:lpstr>Слайд 5</vt:lpstr>
      <vt:lpstr>Проблемное обучение-это дидактический подход, учитывающий психологические закономерности самостоятельной мыслительной деятельности уч-ся Проблемная ситуация –это состояние интеллектуального затруднения уч-ся Проблема- это элемент проблемной ситуации, который вызвал затруднение: проблемный вопрос, проблемное задание    </vt:lpstr>
      <vt:lpstr>        Методы проблемного обучения: По способу проблемных задач выделяют четыре метода: -проблемное изложение (педагог самостоятельно ставит проблему и самостоятельно решает её); -совместное обучение(педагог самостоятельно ставит проблему, а решение достигается совместно с уч-ся); -исследование (педагог ставит проблему, а решение достигается уч-ся самостоятельно); -творческое обучение (уч-ся и формулируют проблему, и находят её решение) По способу представления проблемных ситуаций и степени активности учащихся выделяют шесть методов (М.И.Махмутов):  метод монологического изложения;  рассуждающий метод; диалогический метод;  эвристический метод;  исследовательский метод;  метод программированных действий.            </vt:lpstr>
      <vt:lpstr>Типы проблемных ситуаций, общих для всех предметов: Первый: студенты не знают способы решения поставленной задачи, не могут ответить на проблемный вопрос, дать объяснение новому факту в учебной или жизненной ситуации. Второй: столкновения студентов с необходимостью использовать ранее усвоенные знания в новых практических условиях . Третий: имеется противоречие между теоретически возможным путём решения задачи и практической неосуществимости выбранного способа. Четвертый: имеются противоречия между практически достигнутым результатом выполнения учебного задания и отсутствием у студентов знаний для теоретического обоснования.</vt:lpstr>
      <vt:lpstr>Слайд 9</vt:lpstr>
      <vt:lpstr>Спасибо за внимание! Успехов в реализации</vt:lpstr>
    </vt:vector>
  </TitlesOfParts>
  <Company>Васильев В.С. Иваново-2012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Admin</cp:lastModifiedBy>
  <cp:revision>22</cp:revision>
  <dcterms:created xsi:type="dcterms:W3CDTF">2013-02-04T10:46:40Z</dcterms:created>
  <dcterms:modified xsi:type="dcterms:W3CDTF">2014-02-01T16:18:35Z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